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512064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7FB960-87D1-854C-8A4F-C60D423F04A7}" v="14" dt="2023-05-18T15:17:37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77" autoAdjust="0"/>
    <p:restoredTop sz="94843" autoAdjust="0"/>
  </p:normalViewPr>
  <p:slideViewPr>
    <p:cSldViewPr showGuides="1">
      <p:cViewPr varScale="1">
        <p:scale>
          <a:sx n="36" d="100"/>
          <a:sy n="36" d="100"/>
        </p:scale>
        <p:origin x="376" y="424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4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98C365-0690-DB42-8B92-74B8CFEC81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1D9308-E4CF-0644-997E-5F2A1A1EC5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47BC2A4-1B51-C049-BD76-407F32BA73F9}" type="datetimeFigureOut">
              <a:rPr lang="en-US"/>
              <a:pPr>
                <a:defRPr/>
              </a:pPr>
              <a:t>5/16/23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BB93F-AADE-D245-825C-AF5FA44BF0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BE19A-55D5-F940-B197-25E9444CAE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96C18F-65D7-804B-9554-62043B87F4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154864-6878-B846-A4D5-E4C939D9FD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DB869B-8D60-7B40-81A9-4EE993F031A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8B186AE-2AB2-A84F-9F03-257663D52EDE}" type="datetimeFigureOut">
              <a:rPr lang="en-US"/>
              <a:pPr>
                <a:defRPr/>
              </a:pPr>
              <a:t>5/16/23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9BAF61D-76AE-464C-B3B4-A3D31A394A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CBDC790-DD08-CD46-9646-BADA61AF3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EC741-792B-C44F-AB6C-B4B7B2B57A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85EB8-1962-5344-97C8-031A1CDF30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D9A57B-DED7-774A-9519-45B90944ED9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structions">
            <a:extLst>
              <a:ext uri="{FF2B5EF4-FFF2-40B4-BE49-F238E27FC236}">
                <a16:creationId xmlns:a16="http://schemas.microsoft.com/office/drawing/2014/main" id="{550AB628-29F8-509B-ED9A-98EC0B38EEBA}"/>
              </a:ext>
            </a:extLst>
          </p:cNvPr>
          <p:cNvSpPr/>
          <p:nvPr userDrawn="1"/>
        </p:nvSpPr>
        <p:spPr>
          <a:xfrm>
            <a:off x="52654200" y="0"/>
            <a:ext cx="13335000" cy="35204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610" rIns="308610"/>
          <a:lstStyle/>
          <a:p>
            <a:pPr>
              <a:spcBef>
                <a:spcPts val="1350"/>
              </a:spcBef>
              <a:defRPr/>
            </a:pPr>
            <a:r>
              <a:rPr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</a:t>
            </a:r>
          </a:p>
          <a:p>
            <a:pPr>
              <a:spcBef>
                <a:spcPts val="1350"/>
              </a:spcBef>
              <a:defRPr/>
            </a:pPr>
            <a:endParaRPr lang="en-US" sz="54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Approved Fonts:</a:t>
            </a:r>
          </a:p>
          <a:p>
            <a:pPr>
              <a:spcBef>
                <a:spcPts val="1350"/>
              </a:spcBef>
              <a:defRPr/>
            </a:pPr>
            <a:r>
              <a:rPr lang="en-US" sz="54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Approved Header or Subhead Font: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Franklin Gothic Demi Condensed (desktop)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 err="1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Antarctican</a:t>
            </a: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Headline (Mac)</a:t>
            </a:r>
          </a:p>
          <a:p>
            <a:pPr>
              <a:spcBef>
                <a:spcPts val="1350"/>
              </a:spcBef>
              <a:defRPr/>
            </a:pPr>
            <a:r>
              <a:rPr lang="en-US" sz="54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Subhead Font: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Georgia (desktop)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Henriette Compressed Bold or Medium (Mac)</a:t>
            </a:r>
          </a:p>
          <a:p>
            <a:pPr>
              <a:spcBef>
                <a:spcPts val="1350"/>
              </a:spcBef>
              <a:defRPr/>
            </a:pPr>
            <a:r>
              <a:rPr lang="en-US" sz="54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Body Copy: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Franklin Gothic Book (desktop)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Tablet Gothic Font Family (Mac)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(Light, Regular, </a:t>
            </a:r>
            <a:r>
              <a:rPr lang="en-US" sz="5400" dirty="0" err="1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Semibold</a:t>
            </a: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, Bold)</a:t>
            </a:r>
          </a:p>
          <a:p>
            <a:pPr>
              <a:spcBef>
                <a:spcPts val="1350"/>
              </a:spcBef>
              <a:defRPr/>
            </a:pPr>
            <a:endParaRPr lang="en-US" sz="6000" b="1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Approved Colors:</a:t>
            </a: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CMU Maroon: </a:t>
            </a:r>
          </a:p>
          <a:p>
            <a:pPr>
              <a:spcBef>
                <a:spcPts val="1350"/>
              </a:spcBef>
              <a:defRPr/>
            </a:pPr>
            <a:r>
              <a:rPr lang="en-US" sz="4400" dirty="0">
                <a:solidFill>
                  <a:schemeClr val="accent4"/>
                </a:solidFill>
              </a:rPr>
              <a:t>RGB: R=106, G=0, B=50 </a:t>
            </a:r>
          </a:p>
          <a:p>
            <a:pPr>
              <a:spcBef>
                <a:spcPts val="1350"/>
              </a:spcBef>
              <a:defRPr/>
            </a:pPr>
            <a:r>
              <a:rPr lang="en-US" sz="4400" dirty="0">
                <a:solidFill>
                  <a:schemeClr val="accent4"/>
                </a:solidFill>
              </a:rPr>
              <a:t>Hex: 6a0032</a:t>
            </a:r>
            <a:endParaRPr lang="en-US" sz="4400" dirty="0">
              <a:solidFill>
                <a:schemeClr val="accent4"/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CMU Gold: </a:t>
            </a:r>
          </a:p>
          <a:p>
            <a:pPr>
              <a:spcBef>
                <a:spcPts val="1350"/>
              </a:spcBef>
              <a:defRPr/>
            </a:pPr>
            <a:r>
              <a:rPr lang="fi-FI" sz="4400" dirty="0">
                <a:solidFill>
                  <a:schemeClr val="accent4"/>
                </a:solidFill>
              </a:rPr>
              <a:t>RGB: R=255, G=200, B=46 </a:t>
            </a:r>
          </a:p>
          <a:p>
            <a:pPr>
              <a:spcBef>
                <a:spcPts val="1350"/>
              </a:spcBef>
              <a:defRPr/>
            </a:pPr>
            <a:r>
              <a:rPr lang="fi-FI" sz="4400" dirty="0">
                <a:solidFill>
                  <a:schemeClr val="accent4"/>
                </a:solidFill>
              </a:rPr>
              <a:t>Hex: ffc82e</a:t>
            </a:r>
          </a:p>
          <a:p>
            <a:pPr>
              <a:spcBef>
                <a:spcPts val="1350"/>
              </a:spcBef>
              <a:defRPr/>
            </a:pPr>
            <a:endParaRPr sz="4400" dirty="0">
              <a:solidFill>
                <a:srgbClr val="531129"/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file are directly editable. </a:t>
            </a:r>
          </a:p>
          <a:p>
            <a:pPr>
              <a:spcBef>
                <a:spcPts val="1350"/>
              </a:spcBef>
              <a:defRPr/>
            </a:pPr>
            <a:endParaRPr lang="en-US" sz="54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discover how the </a:t>
            </a:r>
            <a:r>
              <a:rPr lang="en-US" sz="54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Office of Curriculum and Instructional Support </a:t>
            </a:r>
            <a:r>
              <a:rPr lang="en-US" sz="54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staff can help you, visit our website at cis.cmich.edu, visit our office on Park Library’s fourth floor, call us at 989-774-3615, email cis@cmich.edu, or follow us on Facebook. </a:t>
            </a:r>
          </a:p>
          <a:p>
            <a:pPr>
              <a:spcBef>
                <a:spcPts val="1350"/>
              </a:spcBef>
              <a:defRPr/>
            </a:pPr>
            <a:r>
              <a:rPr lang="en-US" sz="54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We also have in-person and online events. See our schedule at cisevents.cmich.edu.</a:t>
            </a:r>
          </a:p>
          <a:p>
            <a:pPr>
              <a:spcBef>
                <a:spcPts val="1350"/>
              </a:spcBef>
              <a:defRPr/>
            </a:pPr>
            <a:endParaRPr sz="54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0226675"/>
            <a:ext cx="43526075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8653125"/>
            <a:ext cx="35845750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8CC06-6B8A-BD5A-CC02-F87F99DE7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ADF33-F190-91E4-52CC-2159E55301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81F94-08EC-523F-EFDF-72532E26CB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CA600-3D5B-AE47-A3D3-B942CCF4D7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98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68" userDrawn="1">
          <p15:clr>
            <a:srgbClr val="FBAE40"/>
          </p15:clr>
        </p15:guide>
        <p15:guide id="2" pos="1612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EBF6F6-A123-3AD5-4C00-C8883712F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79B0A8-673D-157A-4E8E-C8A276834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38E853-807D-05E3-4A85-31958C4948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19EB9-DE65-D643-8F8D-2212AAE620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17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5275" y="1317625"/>
            <a:ext cx="11520488" cy="2808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638" y="1317625"/>
            <a:ext cx="34412237" cy="2808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CB218A-D178-2F7D-2E6F-FECB1DE4D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38DDC5-0775-48A9-B46C-D9A75E31C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4437A4-B05D-0582-0E76-56F3B134EC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24F71-36A1-B640-B981-B1BFA61EEB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87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881177-32CD-55E0-27B3-571DCA166B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14BEEC-5CC8-CD2D-4F42-B6BC456CEB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C2464A-98EF-D34B-D9A4-77F44574C6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C56A0-555C-DB48-ABB0-A69DBD17C7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25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1153438"/>
            <a:ext cx="43526075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3952538"/>
            <a:ext cx="43526075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320499-3ACC-AE3A-4B19-881A6D948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8942A3-CDE7-5157-0587-DC53F6B49B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B2B145-8FCB-4DF4-A8E0-CDBADB75C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C9657-6CEC-9A4A-A465-3D29C8509A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47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638" y="7680325"/>
            <a:ext cx="22966362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7680325"/>
            <a:ext cx="22966363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DD38DD-FF84-B95B-9378-D276BBCDB6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A34D2B-40EA-08C2-7AE9-E950391CC2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2A4317-295A-AFCE-B28A-45A301DD1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983ADD-D10A-104A-9BE1-D350B40C18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09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7369175"/>
            <a:ext cx="2262505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0439400"/>
            <a:ext cx="2262505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7369175"/>
            <a:ext cx="22632988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0439400"/>
            <a:ext cx="22632988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BF49F07-5828-0A1F-9DEF-9869757A5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718010B-AC1B-7F37-F9C7-203D299B6F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8810721-DE6A-8222-498F-E679D3F75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31CB19-F9E1-9547-A9CF-9F1005FD52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2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460EDD3-C060-C19A-8247-EF231F758A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099A50-C8E9-989C-BDD2-3D92C11BC1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75C7BE-9513-F577-AD5C-AB7505F640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32B94-10B1-D74B-A5FE-B00551662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23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D172014-43D3-44B9-3640-F5F3E3A3E9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993A2A-40D3-57A9-E4D2-6B7AB2A3A1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C2B021-0CBA-6511-B3C4-D40FCE984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6594F-0E80-8045-BBBD-9F4F60161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24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311275"/>
            <a:ext cx="1684655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311275"/>
            <a:ext cx="286258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6888163"/>
            <a:ext cx="1684655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CB5A6-8ABC-EF96-0E34-0EAF5F2A68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F54B8F-303C-056F-5595-5E8018119A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F6215-C749-A1C3-C29D-761AAECF5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C689D3-7D64-5C4B-B0F4-CB20408172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58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3042563"/>
            <a:ext cx="30724475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2941638"/>
            <a:ext cx="30724475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5763538"/>
            <a:ext cx="30724475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632E9C-2F28-ED70-968E-2C1CF70A1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7046F6-7041-917F-F397-6D82BBCCAA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695026-DB54-F5E6-1916-6D86B028D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FF5583-F59E-644A-822B-A52F7E9479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47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926F4FC-FD78-3ADB-C48E-3FC9EE9F0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60638" y="1317625"/>
            <a:ext cx="4608512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3410" tIns="271705" rIns="543410" bIns="2717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AA833F-1439-E257-2F1A-A47E22DCE0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60638" y="7680325"/>
            <a:ext cx="46085125" cy="2172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C4AF1F-C831-684F-88DB-E9A4611F32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60638" y="29978350"/>
            <a:ext cx="119475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19FDD08-53E5-B44B-85A4-C906D0BA9A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29978350"/>
            <a:ext cx="162147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CF77690-6189-B346-9208-069EF5CFE2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9978350"/>
            <a:ext cx="119475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300"/>
            </a:lvl1pPr>
          </a:lstStyle>
          <a:p>
            <a:fld id="{258EF4A1-5FEF-D341-979E-FFE01CE7A0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5434013" rtl="0" eaLnBrk="0" fontAlgn="base" hangingPunct="0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5434013" rtl="0" eaLnBrk="0" fontAlgn="base" hangingPunct="0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5434013" rtl="0" eaLnBrk="0" fontAlgn="base" hangingPunct="0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5434013" rtl="0" eaLnBrk="0" fontAlgn="base" hangingPunct="0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5434013" rtl="0" eaLnBrk="0" fontAlgn="base" hangingPunct="0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5434013" rtl="0" fontAlgn="base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</a:defRPr>
      </a:lvl6pPr>
      <a:lvl7pPr marL="914400" algn="ctr" defTabSz="5434013" rtl="0" fontAlgn="base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</a:defRPr>
      </a:lvl7pPr>
      <a:lvl8pPr marL="1371600" algn="ctr" defTabSz="5434013" rtl="0" fontAlgn="base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</a:defRPr>
      </a:lvl8pPr>
      <a:lvl9pPr marL="1828800" algn="ctr" defTabSz="5434013" rtl="0" fontAlgn="base">
        <a:spcBef>
          <a:spcPct val="0"/>
        </a:spcBef>
        <a:spcAft>
          <a:spcPct val="0"/>
        </a:spcAft>
        <a:defRPr sz="26100">
          <a:solidFill>
            <a:schemeClr val="tx2"/>
          </a:solidFill>
          <a:latin typeface="Arial" charset="0"/>
        </a:defRPr>
      </a:lvl9pPr>
    </p:titleStyle>
    <p:bodyStyle>
      <a:lvl1pPr marL="2038350" indent="-2038350" algn="l" defTabSz="5434013" rtl="0" eaLnBrk="0" fontAlgn="base" hangingPunct="0">
        <a:spcBef>
          <a:spcPct val="20000"/>
        </a:spcBef>
        <a:spcAft>
          <a:spcPct val="0"/>
        </a:spcAft>
        <a:buChar char="•"/>
        <a:defRPr sz="19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4414838" indent="-1697038" algn="l" defTabSz="5434013" rtl="0" eaLnBrk="0" fontAlgn="base" hangingPunct="0">
        <a:spcBef>
          <a:spcPct val="20000"/>
        </a:spcBef>
        <a:spcAft>
          <a:spcPct val="0"/>
        </a:spcAft>
        <a:buChar char="–"/>
        <a:defRPr sz="16600">
          <a:solidFill>
            <a:schemeClr val="tx1"/>
          </a:solidFill>
          <a:latin typeface="+mn-lt"/>
          <a:ea typeface="ＭＳ Ｐゴシック" charset="-128"/>
        </a:defRPr>
      </a:lvl2pPr>
      <a:lvl3pPr marL="6792913" indent="-1358900" algn="l" defTabSz="5434013" rtl="0" eaLnBrk="0" fontAlgn="base" hangingPunct="0">
        <a:spcBef>
          <a:spcPct val="20000"/>
        </a:spcBef>
        <a:spcAft>
          <a:spcPct val="0"/>
        </a:spcAft>
        <a:buChar char="•"/>
        <a:defRPr sz="14300">
          <a:solidFill>
            <a:schemeClr val="tx1"/>
          </a:solidFill>
          <a:latin typeface="+mn-lt"/>
          <a:ea typeface="ＭＳ Ｐゴシック" charset="-128"/>
        </a:defRPr>
      </a:lvl3pPr>
      <a:lvl4pPr marL="9509125" indent="-1357313" algn="l" defTabSz="5434013" rtl="0" eaLnBrk="0" fontAlgn="base" hangingPunct="0">
        <a:spcBef>
          <a:spcPct val="20000"/>
        </a:spcBef>
        <a:spcAft>
          <a:spcPct val="0"/>
        </a:spcAft>
        <a:buChar char="–"/>
        <a:defRPr sz="11900">
          <a:solidFill>
            <a:schemeClr val="tx1"/>
          </a:solidFill>
          <a:latin typeface="+mn-lt"/>
          <a:ea typeface="ＭＳ Ｐゴシック" charset="-128"/>
        </a:defRPr>
      </a:lvl4pPr>
      <a:lvl5pPr marL="12226925" indent="-1358900" algn="l" defTabSz="5434013" rtl="0" eaLnBrk="0" fontAlgn="base" hangingPunct="0">
        <a:spcBef>
          <a:spcPct val="20000"/>
        </a:spcBef>
        <a:spcAft>
          <a:spcPct val="0"/>
        </a:spcAft>
        <a:buChar char="»"/>
        <a:defRPr sz="11900">
          <a:solidFill>
            <a:schemeClr val="tx1"/>
          </a:solidFill>
          <a:latin typeface="+mn-lt"/>
          <a:ea typeface="ＭＳ Ｐゴシック" charset="-128"/>
        </a:defRPr>
      </a:lvl5pPr>
      <a:lvl6pPr marL="12684125" indent="-1358900" algn="l" defTabSz="5434013" rtl="0" fontAlgn="base">
        <a:spcBef>
          <a:spcPct val="20000"/>
        </a:spcBef>
        <a:spcAft>
          <a:spcPct val="0"/>
        </a:spcAft>
        <a:buChar char="»"/>
        <a:defRPr sz="11900">
          <a:solidFill>
            <a:schemeClr val="tx1"/>
          </a:solidFill>
          <a:latin typeface="+mn-lt"/>
          <a:ea typeface="ＭＳ Ｐゴシック" charset="-128"/>
        </a:defRPr>
      </a:lvl6pPr>
      <a:lvl7pPr marL="13141325" indent="-1358900" algn="l" defTabSz="5434013" rtl="0" fontAlgn="base">
        <a:spcBef>
          <a:spcPct val="20000"/>
        </a:spcBef>
        <a:spcAft>
          <a:spcPct val="0"/>
        </a:spcAft>
        <a:buChar char="»"/>
        <a:defRPr sz="11900">
          <a:solidFill>
            <a:schemeClr val="tx1"/>
          </a:solidFill>
          <a:latin typeface="+mn-lt"/>
          <a:ea typeface="ＭＳ Ｐゴシック" charset="-128"/>
        </a:defRPr>
      </a:lvl7pPr>
      <a:lvl8pPr marL="13598525" indent="-1358900" algn="l" defTabSz="5434013" rtl="0" fontAlgn="base">
        <a:spcBef>
          <a:spcPct val="20000"/>
        </a:spcBef>
        <a:spcAft>
          <a:spcPct val="0"/>
        </a:spcAft>
        <a:buChar char="»"/>
        <a:defRPr sz="11900">
          <a:solidFill>
            <a:schemeClr val="tx1"/>
          </a:solidFill>
          <a:latin typeface="+mn-lt"/>
          <a:ea typeface="ＭＳ Ｐゴシック" charset="-128"/>
        </a:defRPr>
      </a:lvl8pPr>
      <a:lvl9pPr marL="14055725" indent="-1358900" algn="l" defTabSz="5434013" rtl="0" fontAlgn="base">
        <a:spcBef>
          <a:spcPct val="20000"/>
        </a:spcBef>
        <a:spcAft>
          <a:spcPct val="0"/>
        </a:spcAft>
        <a:buChar char="»"/>
        <a:defRPr sz="119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EADA66-C34D-F336-B5FC-4E266D9AF670}"/>
              </a:ext>
            </a:extLst>
          </p:cNvPr>
          <p:cNvSpPr/>
          <p:nvPr/>
        </p:nvSpPr>
        <p:spPr bwMode="auto">
          <a:xfrm>
            <a:off x="38481000" y="-67974"/>
            <a:ext cx="13030200" cy="3309114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4340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50" name="Rectangle 76">
            <a:extLst>
              <a:ext uri="{FF2B5EF4-FFF2-40B4-BE49-F238E27FC236}">
                <a16:creationId xmlns:a16="http://schemas.microsoft.com/office/drawing/2014/main" id="{D5FEC215-23F5-524C-B950-FA1C0FDA1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48400"/>
            <a:ext cx="38481000" cy="1295400"/>
          </a:xfrm>
          <a:prstGeom prst="rect">
            <a:avLst/>
          </a:prstGeom>
          <a:solidFill>
            <a:srgbClr val="FFC82E">
              <a:alpha val="70000"/>
            </a:srgbClr>
          </a:solidFill>
          <a:ln>
            <a:noFill/>
          </a:ln>
        </p:spPr>
        <p:txBody>
          <a:bodyPr lIns="1188720" tIns="91440" rIns="457200" bIns="91440" anchor="ctr"/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5000" dirty="0">
                <a:solidFill>
                  <a:schemeClr val="tx2"/>
                </a:solidFill>
                <a:latin typeface="Georgia" panose="02040502050405020303" pitchFamily="18" charset="0"/>
              </a:rPr>
              <a:t>Faculty Name 1, Faculty Name 2  •  Department  •  Central Michigan University</a:t>
            </a:r>
          </a:p>
        </p:txBody>
      </p:sp>
      <p:graphicFrame>
        <p:nvGraphicFramePr>
          <p:cNvPr id="2112" name="Group 64">
            <a:extLst>
              <a:ext uri="{FF2B5EF4-FFF2-40B4-BE49-F238E27FC236}">
                <a16:creationId xmlns:a16="http://schemas.microsoft.com/office/drawing/2014/main" id="{9EC8D004-F12D-7644-ACAE-B3520CDF8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588366"/>
              </p:ext>
            </p:extLst>
          </p:nvPr>
        </p:nvGraphicFramePr>
        <p:xfrm>
          <a:off x="1600200" y="8534400"/>
          <a:ext cx="12192000" cy="8851193"/>
        </p:xfrm>
        <a:graphic>
          <a:graphicData uri="http://schemas.openxmlformats.org/drawingml/2006/table">
            <a:tbl>
              <a:tblPr/>
              <a:tblGrid>
                <a:gridCol w="121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0252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 Option 1</a:t>
                      </a:r>
                    </a:p>
                  </a:txBody>
                  <a:tcPr marL="137160" marR="137160" marT="137170" marB="13717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9573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All poster text should be set in Tablet Gothic if available, then Helvetica, and then a sans serif font such as Calibri or Arial if neither of the approved fonts are available on your system.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The Office of Curriculum &amp; Instructional Support provides a number of ways to help you create professional quality research posters. Our templates on this page provide a good starting point as you begin building your poster. Our posters come in a variety of sizes, and use approved CMU colors and standard system fonts to reduce discrepancies in appearance between Mac and PC programs.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 for your purposes.</a:t>
                      </a:r>
                    </a:p>
                  </a:txBody>
                  <a:tcPr marT="365786" marB="1828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79" name="Group 131">
            <a:extLst>
              <a:ext uri="{FF2B5EF4-FFF2-40B4-BE49-F238E27FC236}">
                <a16:creationId xmlns:a16="http://schemas.microsoft.com/office/drawing/2014/main" id="{3B81AB44-253C-9740-A721-3B46D8E44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815738"/>
              </p:ext>
            </p:extLst>
          </p:nvPr>
        </p:nvGraphicFramePr>
        <p:xfrm>
          <a:off x="15468600" y="8458200"/>
          <a:ext cx="22098000" cy="1474788"/>
        </p:xfrm>
        <a:graphic>
          <a:graphicData uri="http://schemas.openxmlformats.org/drawingml/2006/table">
            <a:tbl>
              <a:tblPr/>
              <a:tblGrid>
                <a:gridCol w="2209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74788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 Option 4</a:t>
                      </a:r>
                    </a:p>
                  </a:txBody>
                  <a:tcPr marL="137160" marR="137160" marT="137160" marB="13716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29" name="Text Box 142">
            <a:extLst>
              <a:ext uri="{FF2B5EF4-FFF2-40B4-BE49-F238E27FC236}">
                <a16:creationId xmlns:a16="http://schemas.microsoft.com/office/drawing/2014/main" id="{A6FC8709-8F0E-CEA5-C580-D476D4ECA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27238" y="18592800"/>
            <a:ext cx="9831387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Franklin Gothic Book" panose="020B0503020102020204" pitchFamily="34" charset="0"/>
              </a:rPr>
              <a:t>Picture Caption </a:t>
            </a:r>
          </a:p>
        </p:txBody>
      </p:sp>
      <p:graphicFrame>
        <p:nvGraphicFramePr>
          <p:cNvPr id="2204" name="Group 156">
            <a:extLst>
              <a:ext uri="{FF2B5EF4-FFF2-40B4-BE49-F238E27FC236}">
                <a16:creationId xmlns:a16="http://schemas.microsoft.com/office/drawing/2014/main" id="{124566C9-AB34-9940-AA78-CA618CD16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159573"/>
              </p:ext>
            </p:extLst>
          </p:nvPr>
        </p:nvGraphicFramePr>
        <p:xfrm>
          <a:off x="15621000" y="10287000"/>
          <a:ext cx="10669588" cy="4672013"/>
        </p:xfrm>
        <a:graphic>
          <a:graphicData uri="http://schemas.openxmlformats.org/drawingml/2006/table">
            <a:tbl>
              <a:tblPr/>
              <a:tblGrid>
                <a:gridCol w="10669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2013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Franklin Gothic Book if available. If not available, a sans serif font such as Calibri or Arial if none of the approved fonts are available on your system.</a:t>
                      </a:r>
                    </a:p>
                  </a:txBody>
                  <a:tcPr marT="18288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1" name="Group 156">
            <a:extLst>
              <a:ext uri="{FF2B5EF4-FFF2-40B4-BE49-F238E27FC236}">
                <a16:creationId xmlns:a16="http://schemas.microsoft.com/office/drawing/2014/main" id="{FC2DC508-5EEB-F54A-A330-96C562292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806280"/>
              </p:ext>
            </p:extLst>
          </p:nvPr>
        </p:nvGraphicFramePr>
        <p:xfrm>
          <a:off x="27284363" y="20164425"/>
          <a:ext cx="10134600" cy="7910513"/>
        </p:xfrm>
        <a:graphic>
          <a:graphicData uri="http://schemas.openxmlformats.org/drawingml/2006/table">
            <a:tbl>
              <a:tblPr/>
              <a:tblGrid>
                <a:gridCol w="1013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10513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CIS provides a number of ways to help you create professional quality research posters. Our templates on this page provide a good starting point as you begin building your poster. Our posters come in a variety of sizes, and use approved CMU colors and standard system fonts to reduce discrepancies in appearance between Mac and PC programs.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 for your purposes.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3" name="Group 64">
            <a:extLst>
              <a:ext uri="{FF2B5EF4-FFF2-40B4-BE49-F238E27FC236}">
                <a16:creationId xmlns:a16="http://schemas.microsoft.com/office/drawing/2014/main" id="{18ED3C42-482E-2F4E-AB74-7D7144BF6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372352"/>
              </p:ext>
            </p:extLst>
          </p:nvPr>
        </p:nvGraphicFramePr>
        <p:xfrm>
          <a:off x="1600200" y="17284700"/>
          <a:ext cx="12192000" cy="7818001"/>
        </p:xfrm>
        <a:graphic>
          <a:graphicData uri="http://schemas.openxmlformats.org/drawingml/2006/table">
            <a:tbl>
              <a:tblPr/>
              <a:tblGrid>
                <a:gridCol w="121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0084">
                <a:tc>
                  <a:txBody>
                    <a:bodyPr/>
                    <a:lstStyle>
                      <a:lvl1pPr marL="182563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20032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CMU Approved Colors</a:t>
                      </a:r>
                    </a:p>
                  </a:txBody>
                  <a:tcPr marL="137160" marR="137160" marT="137136" marB="13713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6279">
                <a:tc>
                  <a:txBody>
                    <a:bodyPr/>
                    <a:lstStyle>
                      <a:lvl1pPr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4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Helvetica" charset="-52"/>
                          <a:cs typeface="Helvetica" charset="-52"/>
                        </a:rPr>
                        <a:t>Subheading use Georgia - 48pt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When using CMU Maroon or Gold, please use the correct mixes: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Maroon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CMYK: C=20, M=97, Y=40, K=58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RGB: R=106, G=0, B=50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Gold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CMYK: C=0, M=22, Y=91, K=0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RGB: R=255, G=200, B=46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This poster has been designed with CMYK color mixes.</a:t>
                      </a:r>
                    </a:p>
                  </a:txBody>
                  <a:tcPr marT="365698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4" name="Group 156">
            <a:extLst>
              <a:ext uri="{FF2B5EF4-FFF2-40B4-BE49-F238E27FC236}">
                <a16:creationId xmlns:a16="http://schemas.microsoft.com/office/drawing/2014/main" id="{AFEA3AA3-AEA4-424F-BB59-36D4E5589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188424"/>
              </p:ext>
            </p:extLst>
          </p:nvPr>
        </p:nvGraphicFramePr>
        <p:xfrm>
          <a:off x="15621000" y="24460200"/>
          <a:ext cx="10212388" cy="8562975"/>
        </p:xfrm>
        <a:graphic>
          <a:graphicData uri="http://schemas.openxmlformats.org/drawingml/2006/table">
            <a:tbl>
              <a:tblPr/>
              <a:tblGrid>
                <a:gridCol w="1021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2975">
                <a:tc>
                  <a:txBody>
                    <a:bodyPr/>
                    <a:lstStyle>
                      <a:lvl1pPr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 for your purposes.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Franklin Gothic Book if available. Then Helvetica if Myriad Pro is not available, and then a sans serif font such as Calibri or Arial if none of the approved fonts are available on your system.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39" name="Text Box 142">
            <a:extLst>
              <a:ext uri="{FF2B5EF4-FFF2-40B4-BE49-F238E27FC236}">
                <a16:creationId xmlns:a16="http://schemas.microsoft.com/office/drawing/2014/main" id="{00BAFA1A-6086-7555-13C1-B1153D452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0" y="23225125"/>
            <a:ext cx="998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Franklin Gothic Book" panose="020B0503020102020204" pitchFamily="34" charset="0"/>
              </a:rPr>
              <a:t>Graphic 1</a:t>
            </a:r>
          </a:p>
        </p:txBody>
      </p:sp>
      <p:graphicFrame>
        <p:nvGraphicFramePr>
          <p:cNvPr id="78" name="Group 64">
            <a:extLst>
              <a:ext uri="{FF2B5EF4-FFF2-40B4-BE49-F238E27FC236}">
                <a16:creationId xmlns:a16="http://schemas.microsoft.com/office/drawing/2014/main" id="{D6B58468-D11D-2D4E-8626-C59C67ACC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299785"/>
              </p:ext>
            </p:extLst>
          </p:nvPr>
        </p:nvGraphicFramePr>
        <p:xfrm>
          <a:off x="39625588" y="1820863"/>
          <a:ext cx="10515600" cy="13168312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41185">
                <a:tc>
                  <a:txBody>
                    <a:bodyPr/>
                    <a:lstStyle>
                      <a:lvl1pPr marL="182563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</a:t>
                      </a:r>
                    </a:p>
                  </a:txBody>
                  <a:tcPr marL="137160" marR="137160" marT="137167" marB="1371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27127">
                <a:tc>
                  <a:txBody>
                    <a:bodyPr/>
                    <a:lstStyle>
                      <a:lvl1pPr marL="457200" indent="-457200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0" indent="-45720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Bullet number one</a:t>
                      </a:r>
                    </a:p>
                    <a:p>
                      <a:pPr marL="457200" marR="0" lvl="0" indent="-45720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Bullet number two</a:t>
                      </a:r>
                    </a:p>
                    <a:p>
                      <a:pPr marL="457200" marR="0" lvl="0" indent="-45720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Bullet number three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Paragraph describing your project. Delete any boxes that are not necessary, and copy any boxes you would like to duplicate.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CIS provides a number of ways to help you create professional quality research posters. Our templates on this page provide a good starting point as you begin building your poster. Our posters come in a variety of sizes, and use approved CMU colors and standard system fonts to reduce discrepancies in appearance between Mac and PC programs.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Tablet Gothic Book if available. Then Helvetica if Myriad Pro is not available, and then a sans serif font such as Calibri or Arial if none of the approved fonts are available on your system. </a:t>
                      </a:r>
                    </a:p>
                  </a:txBody>
                  <a:tcPr marT="274340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43" name="Text Box 142">
            <a:extLst>
              <a:ext uri="{FF2B5EF4-FFF2-40B4-BE49-F238E27FC236}">
                <a16:creationId xmlns:a16="http://schemas.microsoft.com/office/drawing/2014/main" id="{2FD54F40-E4A5-494F-FFA8-BFE26E618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0413" y="31632525"/>
            <a:ext cx="96789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Franklin Gothic Book" panose="020B0503020102020204" pitchFamily="34" charset="0"/>
              </a:rPr>
              <a:t>Figure 3</a:t>
            </a:r>
          </a:p>
        </p:txBody>
      </p:sp>
      <p:sp>
        <p:nvSpPr>
          <p:cNvPr id="5144" name="Text Box 13">
            <a:extLst>
              <a:ext uri="{FF2B5EF4-FFF2-40B4-BE49-F238E27FC236}">
                <a16:creationId xmlns:a16="http://schemas.microsoft.com/office/drawing/2014/main" id="{BC362C83-7289-9F41-4D4A-95977F863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975629"/>
            <a:ext cx="3128486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0" b="1" dirty="0">
                <a:solidFill>
                  <a:schemeClr val="tx2"/>
                </a:solidFill>
                <a:latin typeface="Franklin Gothic Demi Cond" panose="020B0603020102020204" pitchFamily="34" charset="0"/>
                <a:ea typeface="Helvetica" pitchFamily="2" charset="0"/>
                <a:cs typeface="Helvetica" pitchFamily="2" charset="0"/>
              </a:rPr>
              <a:t>Title of Poster Here: Use Franklin Gothic Cond Demi (if unavailable, use similar)</a:t>
            </a:r>
          </a:p>
        </p:txBody>
      </p:sp>
      <p:graphicFrame>
        <p:nvGraphicFramePr>
          <p:cNvPr id="28" name="Group 64">
            <a:extLst>
              <a:ext uri="{FF2B5EF4-FFF2-40B4-BE49-F238E27FC236}">
                <a16:creationId xmlns:a16="http://schemas.microsoft.com/office/drawing/2014/main" id="{84BBAF86-4881-E440-90A5-EF0C05666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318028"/>
              </p:ext>
            </p:extLst>
          </p:nvPr>
        </p:nvGraphicFramePr>
        <p:xfrm>
          <a:off x="39776400" y="24604662"/>
          <a:ext cx="10160000" cy="6492875"/>
        </p:xfrm>
        <a:graphic>
          <a:graphicData uri="http://schemas.openxmlformats.org/drawingml/2006/table">
            <a:tbl>
              <a:tblPr/>
              <a:tblGrid>
                <a:gridCol w="101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8803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Contact the Authors</a:t>
                      </a:r>
                    </a:p>
                  </a:txBody>
                  <a:tcPr marL="137160" marR="137160" marT="137170" marB="13717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4072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Please contact AUTHOR NAME, if you have any questions:</a:t>
                      </a:r>
                    </a:p>
                    <a:p>
                      <a:pPr marL="63500" marR="0" lvl="2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Address line 1</a:t>
                      </a:r>
                      <a:b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Add Line 2</a:t>
                      </a:r>
                      <a:b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City, State, Zip</a:t>
                      </a:r>
                    </a:p>
                    <a:p>
                      <a:pPr marL="63500" marR="0" lvl="2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Phone</a:t>
                      </a:r>
                      <a:b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E-mail</a:t>
                      </a:r>
                    </a:p>
                  </a:txBody>
                  <a:tcPr marL="137160" marR="137160" marT="137180" marB="13718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" name="Group 64">
            <a:extLst>
              <a:ext uri="{FF2B5EF4-FFF2-40B4-BE49-F238E27FC236}">
                <a16:creationId xmlns:a16="http://schemas.microsoft.com/office/drawing/2014/main" id="{237F3541-49DF-9D42-A43D-1EB8B61AF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319266"/>
              </p:ext>
            </p:extLst>
          </p:nvPr>
        </p:nvGraphicFramePr>
        <p:xfrm>
          <a:off x="39681150" y="16070263"/>
          <a:ext cx="10160000" cy="8147661"/>
        </p:xfrm>
        <a:graphic>
          <a:graphicData uri="http://schemas.openxmlformats.org/drawingml/2006/table">
            <a:tbl>
              <a:tblPr/>
              <a:tblGrid>
                <a:gridCol w="101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31912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Summary</a:t>
                      </a:r>
                    </a:p>
                  </a:txBody>
                  <a:tcPr marL="137160" marR="137160" marT="137161" marB="13716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7499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 for your purposes.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Tablet Gothic Book if available. Then Helvetica if Myriad Pro is not available, and then a sans serif font such as Calibri or Arial if none of the approved fonts are available on your system.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f this template does not suit your needs, please contact us. We would be happy to customize a template.</a:t>
                      </a:r>
                    </a:p>
                  </a:txBody>
                  <a:tcPr marL="137160" marR="137160" marT="137177" marB="13717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74DD05F4-2E80-CA4D-B6B6-A55937265A14}"/>
              </a:ext>
            </a:extLst>
          </p:cNvPr>
          <p:cNvSpPr/>
          <p:nvPr/>
        </p:nvSpPr>
        <p:spPr bwMode="auto">
          <a:xfrm>
            <a:off x="27279600" y="10629900"/>
            <a:ext cx="10212388" cy="7772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434013" eaLnBrk="1" hangingPunct="1">
              <a:defRPr/>
            </a:pPr>
            <a:endParaRPr lang="en-US">
              <a:latin typeface="Arial" charset="0"/>
              <a:ea typeface="ＭＳ Ｐゴシック" charset="-128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37E923E-A985-D24B-98C7-14B2641804D9}"/>
              </a:ext>
            </a:extLst>
          </p:cNvPr>
          <p:cNvSpPr/>
          <p:nvPr/>
        </p:nvSpPr>
        <p:spPr bwMode="auto">
          <a:xfrm>
            <a:off x="27354213" y="26898600"/>
            <a:ext cx="9904412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434013" eaLnBrk="1" hangingPunct="1">
              <a:defRPr/>
            </a:pPr>
            <a:endParaRPr lang="en-US">
              <a:latin typeface="Arial" charset="0"/>
              <a:ea typeface="ＭＳ Ｐゴシック" charset="-128"/>
            </a:endParaRPr>
          </a:p>
        </p:txBody>
      </p:sp>
      <p:graphicFrame>
        <p:nvGraphicFramePr>
          <p:cNvPr id="33" name="Group 64">
            <a:extLst>
              <a:ext uri="{FF2B5EF4-FFF2-40B4-BE49-F238E27FC236}">
                <a16:creationId xmlns:a16="http://schemas.microsoft.com/office/drawing/2014/main" id="{60D73B41-7FD6-344B-A825-BBBEE8909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648475"/>
              </p:ext>
            </p:extLst>
          </p:nvPr>
        </p:nvGraphicFramePr>
        <p:xfrm>
          <a:off x="1600200" y="25706389"/>
          <a:ext cx="12192000" cy="4678635"/>
        </p:xfrm>
        <a:graphic>
          <a:graphicData uri="http://schemas.openxmlformats.org/drawingml/2006/table">
            <a:tbl>
              <a:tblPr/>
              <a:tblGrid>
                <a:gridCol w="1219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0749">
                <a:tc>
                  <a:txBody>
                    <a:bodyPr/>
                    <a:lstStyle>
                      <a:lvl1pPr marL="182563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 Option 3</a:t>
                      </a:r>
                    </a:p>
                  </a:txBody>
                  <a:tcPr marL="137160" marR="137160" marT="137146" marB="13714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7063">
                <a:tc>
                  <a:txBody>
                    <a:bodyPr/>
                    <a:lstStyle>
                      <a:lvl1pPr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Franklin Gothic Book if available. If not available, a sans serif font such as Calibri or Arial if none of the approved fonts are available on your system.</a:t>
                      </a:r>
                    </a:p>
                  </a:txBody>
                  <a:tcPr marT="365723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8F6B5E59-7BB7-B34E-B4BA-37E70C96B19C}"/>
              </a:ext>
            </a:extLst>
          </p:cNvPr>
          <p:cNvSpPr/>
          <p:nvPr/>
        </p:nvSpPr>
        <p:spPr bwMode="auto">
          <a:xfrm>
            <a:off x="15621000" y="14706600"/>
            <a:ext cx="10212388" cy="8305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434013" eaLnBrk="1" hangingPunct="1">
              <a:defRPr/>
            </a:pPr>
            <a:endParaRPr lang="en-US">
              <a:latin typeface="Arial" charset="0"/>
              <a:ea typeface="ＭＳ Ｐゴシック" charset="-128"/>
            </a:endParaRPr>
          </a:p>
        </p:txBody>
      </p:sp>
      <p:pic>
        <p:nvPicPr>
          <p:cNvPr id="4" name="Picture 3" descr="A picture containing text, graphics, font, graphic design&#10;&#10;Description automatically generated">
            <a:extLst>
              <a:ext uri="{FF2B5EF4-FFF2-40B4-BE49-F238E27FC236}">
                <a16:creationId xmlns:a16="http://schemas.microsoft.com/office/drawing/2014/main" id="{FC7261D0-4798-D847-57DA-414ADE32A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70260" y="27373263"/>
            <a:ext cx="5970928" cy="42592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MU re-brand 2020 colors">
      <a:dk1>
        <a:srgbClr val="000000"/>
      </a:dk1>
      <a:lt1>
        <a:srgbClr val="FFFFFF"/>
      </a:lt1>
      <a:dk2>
        <a:srgbClr val="690032"/>
      </a:dk2>
      <a:lt2>
        <a:srgbClr val="DBE8EE"/>
      </a:lt2>
      <a:accent1>
        <a:srgbClr val="FFC82E"/>
      </a:accent1>
      <a:accent2>
        <a:srgbClr val="EF3340"/>
      </a:accent2>
      <a:accent3>
        <a:srgbClr val="8DB9CA"/>
      </a:accent3>
      <a:accent4>
        <a:srgbClr val="264348"/>
      </a:accent4>
      <a:accent5>
        <a:srgbClr val="B32B3E"/>
      </a:accent5>
      <a:accent6>
        <a:srgbClr val="93283E"/>
      </a:accent6>
      <a:hlink>
        <a:srgbClr val="0645AD"/>
      </a:hlink>
      <a:folHlink>
        <a:srgbClr val="954F7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434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434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F55CA8EFE2B94DBE1DDAB94C9A1F18" ma:contentTypeVersion="18" ma:contentTypeDescription="Create a new document." ma:contentTypeScope="" ma:versionID="6656c909a6b39a82dbd68917a93c78b8">
  <xsd:schema xmlns:xsd="http://www.w3.org/2001/XMLSchema" xmlns:xs="http://www.w3.org/2001/XMLSchema" xmlns:p="http://schemas.microsoft.com/office/2006/metadata/properties" xmlns:ns2="62ea2f50-37a2-4d02-abb0-8f54c96b8003" xmlns:ns3="8802a3f4-79a0-4918-ab37-010902129ad6" targetNamespace="http://schemas.microsoft.com/office/2006/metadata/properties" ma:root="true" ma:fieldsID="94ff21243bd81022108c97470e934152" ns2:_="" ns3:_="">
    <xsd:import namespace="62ea2f50-37a2-4d02-abb0-8f54c96b8003"/>
    <xsd:import namespace="8802a3f4-79a0-4918-ab37-010902129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a2f50-37a2-4d02-abb0-8f54c96b8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724139a-a98a-45bc-9227-0bde236d49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02a3f4-79a0-4918-ab37-010902129ad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7fbd15-e0c8-4573-80d2-6b7dc03b787c}" ma:internalName="TaxCatchAll" ma:showField="CatchAllData" ma:web="8802a3f4-79a0-4918-ab37-010902129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ea2f50-37a2-4d02-abb0-8f54c96b8003">
      <Terms xmlns="http://schemas.microsoft.com/office/infopath/2007/PartnerControls"/>
    </lcf76f155ced4ddcb4097134ff3c332f>
    <TaxCatchAll xmlns="8802a3f4-79a0-4918-ab37-010902129ad6" xsi:nil="true"/>
  </documentManagement>
</p:properties>
</file>

<file path=customXml/itemProps1.xml><?xml version="1.0" encoding="utf-8"?>
<ds:datastoreItem xmlns:ds="http://schemas.openxmlformats.org/officeDocument/2006/customXml" ds:itemID="{30AB3A48-79F0-4911-9DD6-01FD64CD54D9}"/>
</file>

<file path=customXml/itemProps2.xml><?xml version="1.0" encoding="utf-8"?>
<ds:datastoreItem xmlns:ds="http://schemas.openxmlformats.org/officeDocument/2006/customXml" ds:itemID="{0D8D223C-6E8D-47A9-B093-6C4604816D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64FACB-0472-4EF5-A3E6-2C5D6225D0DD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1623BA3-14DD-45FA-A08C-097E6740E82A}"/>
</file>

<file path=docProps/app.xml><?xml version="1.0" encoding="utf-8"?>
<Properties xmlns="http://schemas.openxmlformats.org/officeDocument/2006/extended-properties" xmlns:vt="http://schemas.openxmlformats.org/officeDocument/2006/docPropsVTypes">
  <TotalTime>3602</TotalTime>
  <Words>795</Words>
  <Application>Microsoft Macintosh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ＭＳ Ｐゴシック</vt:lpstr>
      <vt:lpstr>Calibri</vt:lpstr>
      <vt:lpstr>Calibri Light</vt:lpstr>
      <vt:lpstr>Verdana</vt:lpstr>
      <vt:lpstr>Helvetica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Annalyn  Jacob</dc:creator>
  <cp:lastModifiedBy>Smith, Marianne</cp:lastModifiedBy>
  <cp:revision>96</cp:revision>
  <cp:lastPrinted>2023-05-18T14:58:17Z</cp:lastPrinted>
  <dcterms:created xsi:type="dcterms:W3CDTF">2010-11-18T18:48:58Z</dcterms:created>
  <dcterms:modified xsi:type="dcterms:W3CDTF">2023-05-18T15:25:25Z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/>
  </property>
  <property fmtid="{D5CDD505-2E9C-101B-9397-08002B2CF9AE}" pid="3" name="_dlc_DocIdItemGuid">
    <vt:lpwstr>0f9cb6ed-8f9a-4a99-be97-37483f82345a</vt:lpwstr>
  </property>
  <property fmtid="{D5CDD505-2E9C-101B-9397-08002B2CF9AE}" pid="4" name="_dlc_DocIdUrl">
    <vt:lpwstr>http://cmu-spapw01/services/faculty_services/facit/_layouts/DocIdRedir.aspx?ID=SVUFA5U7VZUV-4667-23, SVUFA5U7VZUV-4667-23</vt:lpwstr>
  </property>
  <property fmtid="{D5CDD505-2E9C-101B-9397-08002B2CF9AE}" pid="5" name="PublishingExpirationDate">
    <vt:lpwstr/>
  </property>
  <property fmtid="{D5CDD505-2E9C-101B-9397-08002B2CF9AE}" pid="6" name="PublishingStartDate">
    <vt:lpwstr/>
  </property>
  <property fmtid="{D5CDD505-2E9C-101B-9397-08002B2CF9AE}" pid="7" name="xd_Signature">
    <vt:lpwstr/>
  </property>
  <property fmtid="{D5CDD505-2E9C-101B-9397-08002B2CF9AE}" pid="8" name="Order">
    <vt:lpwstr>129000.000000000</vt:lpwstr>
  </property>
  <property fmtid="{D5CDD505-2E9C-101B-9397-08002B2CF9AE}" pid="9" name="TemplateUrl">
    <vt:lpwstr/>
  </property>
  <property fmtid="{D5CDD505-2E9C-101B-9397-08002B2CF9AE}" pid="10" name="xd_ProgID">
    <vt:lpwstr/>
  </property>
  <property fmtid="{D5CDD505-2E9C-101B-9397-08002B2CF9AE}" pid="11" name="_dlc_DocIdPersistId">
    <vt:lpwstr/>
  </property>
  <property fmtid="{D5CDD505-2E9C-101B-9397-08002B2CF9AE}" pid="12" name="ContentTypeId">
    <vt:lpwstr>0x010100DAF55CA8EFE2B94DBE1DDAB94C9A1F18</vt:lpwstr>
  </property>
</Properties>
</file>